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28803600" cy="432054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159000" indent="-1701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319588" indent="-34051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480175" indent="-51085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8640763" indent="-68119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1" autoAdjust="0"/>
    <p:restoredTop sz="94717" autoAdjust="0"/>
  </p:normalViewPr>
  <p:slideViewPr>
    <p:cSldViewPr>
      <p:cViewPr varScale="1">
        <p:scale>
          <a:sx n="10" d="100"/>
          <a:sy n="10" d="100"/>
        </p:scale>
        <p:origin x="-2370" y="-84"/>
      </p:cViewPr>
      <p:guideLst>
        <p:guide orient="horz" pos="13608"/>
        <p:guide pos="9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71" y="13421681"/>
            <a:ext cx="24483060" cy="92611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541" y="24483061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B8214A-E4A4-C5DE-82AE-91CF59672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8F01-8861-A541-A561-96FC7CF4B3AD}" type="datetimeFigureOut">
              <a:rPr lang="pt-BR"/>
              <a:pPr>
                <a:defRPr/>
              </a:pPr>
              <a:t>05/11/2023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1EE1C6-45A7-7FD7-E9DC-7B6BE904D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347833-4101-AE9D-9089-9924001C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3CE91-7CBC-CF4A-AFED-F7A9090EF3A6}" type="slidenum">
              <a:rPr lang="pt-BR" altLang="x-none"/>
              <a:pPr/>
              <a:t>‹nº›</a:t>
            </a:fld>
            <a:endParaRPr lang="pt-BR" altLang="x-none"/>
          </a:p>
        </p:txBody>
      </p:sp>
    </p:spTree>
    <p:extLst>
      <p:ext uri="{BB962C8B-B14F-4D97-AF65-F5344CB8AC3E}">
        <p14:creationId xmlns:p14="http://schemas.microsoft.com/office/powerpoint/2010/main" xmlns="" val="234926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9F9864-BBF0-7AA1-709E-EE23C0952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C4C4E-E377-A647-803E-6BADE1E98997}" type="datetimeFigureOut">
              <a:rPr lang="pt-BR"/>
              <a:pPr>
                <a:defRPr/>
              </a:pPr>
              <a:t>05/11/2023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9C83AC-9E86-A8AE-AA08-0393FF29C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1DB025-AD79-0526-9B56-E1777F0C2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6B8BA-3487-4442-A946-2A642826E458}" type="slidenum">
              <a:rPr lang="pt-BR" altLang="x-none"/>
              <a:pPr/>
              <a:t>‹nº›</a:t>
            </a:fld>
            <a:endParaRPr lang="pt-BR" altLang="x-none"/>
          </a:p>
        </p:txBody>
      </p:sp>
    </p:spTree>
    <p:extLst>
      <p:ext uri="{BB962C8B-B14F-4D97-AF65-F5344CB8AC3E}">
        <p14:creationId xmlns:p14="http://schemas.microsoft.com/office/powerpoint/2010/main" xmlns="" val="373382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82611" y="1730223"/>
            <a:ext cx="6480810" cy="368646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180" y="1730223"/>
            <a:ext cx="18962370" cy="368646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5E206E-4FB6-AB82-BF8D-5B8612341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B2BC-AF4F-F848-A143-139ECEC71975}" type="datetimeFigureOut">
              <a:rPr lang="pt-BR"/>
              <a:pPr>
                <a:defRPr/>
              </a:pPr>
              <a:t>05/11/2023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E4D772-2075-B78A-FB59-B0609B1C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B1D295-B257-308C-855E-D0A8419F8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40A33-888E-7443-AD3D-95DF6E17BAD9}" type="slidenum">
              <a:rPr lang="pt-BR" altLang="x-none"/>
              <a:pPr/>
              <a:t>‹nº›</a:t>
            </a:fld>
            <a:endParaRPr lang="pt-BR" altLang="x-none"/>
          </a:p>
        </p:txBody>
      </p:sp>
    </p:spTree>
    <p:extLst>
      <p:ext uri="{BB962C8B-B14F-4D97-AF65-F5344CB8AC3E}">
        <p14:creationId xmlns:p14="http://schemas.microsoft.com/office/powerpoint/2010/main" xmlns="" val="149121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E81464-CC66-9936-A4D1-647937E6B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B3E3B-8534-4C41-A851-C77ABACAC48A}" type="datetimeFigureOut">
              <a:rPr lang="pt-BR"/>
              <a:pPr>
                <a:defRPr/>
              </a:pPr>
              <a:t>05/11/2023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A6A777-4227-E862-FD8A-B16585F4A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5A55ED-A6B1-E4E6-ABC7-2130E2493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C8C55-118D-1D43-9370-1772A87FC3D9}" type="slidenum">
              <a:rPr lang="pt-BR" altLang="x-none"/>
              <a:pPr/>
              <a:t>‹nº›</a:t>
            </a:fld>
            <a:endParaRPr lang="pt-BR" altLang="x-none"/>
          </a:p>
        </p:txBody>
      </p:sp>
    </p:spTree>
    <p:extLst>
      <p:ext uri="{BB962C8B-B14F-4D97-AF65-F5344CB8AC3E}">
        <p14:creationId xmlns:p14="http://schemas.microsoft.com/office/powerpoint/2010/main" xmlns="" val="320427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287" y="27763474"/>
            <a:ext cx="24483060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287" y="18312295"/>
            <a:ext cx="24483060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DFC833F-A4EC-B886-E2E3-439842CD7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2A5A3-1432-B547-94CC-5D933ED20EA6}" type="datetimeFigureOut">
              <a:rPr lang="pt-BR"/>
              <a:pPr>
                <a:defRPr/>
              </a:pPr>
              <a:t>05/11/2023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F13A8DF-FA92-E1DC-400C-BF20E3B86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F434E4-3CFA-EB40-E62D-7DBB2D01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B886C-C0B3-3F49-8B0E-1142F2A18494}" type="slidenum">
              <a:rPr lang="pt-BR" altLang="x-none"/>
              <a:pPr/>
              <a:t>‹nº›</a:t>
            </a:fld>
            <a:endParaRPr lang="pt-BR" altLang="x-none"/>
          </a:p>
        </p:txBody>
      </p:sp>
    </p:spTree>
    <p:extLst>
      <p:ext uri="{BB962C8B-B14F-4D97-AF65-F5344CB8AC3E}">
        <p14:creationId xmlns:p14="http://schemas.microsoft.com/office/powerpoint/2010/main" xmlns="" val="366784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0181" y="10081263"/>
            <a:ext cx="12721590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41832" y="10081263"/>
            <a:ext cx="12721590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2763EBB5-B69A-7E91-73A0-1EB0FC484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E745B-0D05-AE46-8C75-362E741A009F}" type="datetimeFigureOut">
              <a:rPr lang="pt-BR"/>
              <a:pPr>
                <a:defRPr/>
              </a:pPr>
              <a:t>05/11/2023</a:t>
            </a:fld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D9194BE-33B5-7EDE-78EB-79ECE4291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FF25C5B-05F9-46BA-1474-E00035351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12CDC9-DA51-A64E-B375-E0684C636E87}" type="slidenum">
              <a:rPr lang="pt-BR" altLang="x-none"/>
              <a:pPr/>
              <a:t>‹nº›</a:t>
            </a:fld>
            <a:endParaRPr lang="pt-BR" altLang="x-none"/>
          </a:p>
        </p:txBody>
      </p:sp>
    </p:spTree>
    <p:extLst>
      <p:ext uri="{BB962C8B-B14F-4D97-AF65-F5344CB8AC3E}">
        <p14:creationId xmlns:p14="http://schemas.microsoft.com/office/powerpoint/2010/main" xmlns="" val="342157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180" y="13701712"/>
            <a:ext cx="12726592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1830" y="9671212"/>
            <a:ext cx="12731591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830" y="13701712"/>
            <a:ext cx="12731591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96CA5A4F-0954-8494-A6BA-D7662D391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5F2D6-24E3-224A-8CA9-25A1175790C0}" type="datetimeFigureOut">
              <a:rPr lang="pt-BR"/>
              <a:pPr>
                <a:defRPr/>
              </a:pPr>
              <a:t>05/11/2023</a:t>
            </a:fld>
            <a:endParaRPr lang="pt-B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F64B0AA9-3D10-C02B-7FB4-B48DB5E92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B8EA2FA-175B-7679-0385-162B97B24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0BB0A-19B2-F745-AA99-2BE005152DBB}" type="slidenum">
              <a:rPr lang="pt-BR" altLang="x-none"/>
              <a:pPr/>
              <a:t>‹nº›</a:t>
            </a:fld>
            <a:endParaRPr lang="pt-BR" altLang="x-none"/>
          </a:p>
        </p:txBody>
      </p:sp>
    </p:spTree>
    <p:extLst>
      <p:ext uri="{BB962C8B-B14F-4D97-AF65-F5344CB8AC3E}">
        <p14:creationId xmlns:p14="http://schemas.microsoft.com/office/powerpoint/2010/main" xmlns="" val="179282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2C2C0F2B-17CE-E37C-E543-C8E98D250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343E4-D059-8048-AD27-F6079B410899}" type="datetimeFigureOut">
              <a:rPr lang="pt-BR"/>
              <a:pPr>
                <a:defRPr/>
              </a:pPr>
              <a:t>05/11/2023</a:t>
            </a:fld>
            <a:endParaRPr lang="pt-B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652A02E8-2EE9-33FD-F2E2-053574DC2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CB5A8D40-9DA1-F1F1-72A3-5FCEB6A69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C3A54-E69C-784E-AEC6-61A896DDA514}" type="slidenum">
              <a:rPr lang="pt-BR" altLang="x-none"/>
              <a:pPr/>
              <a:t>‹nº›</a:t>
            </a:fld>
            <a:endParaRPr lang="pt-BR" altLang="x-none"/>
          </a:p>
        </p:txBody>
      </p:sp>
    </p:spTree>
    <p:extLst>
      <p:ext uri="{BB962C8B-B14F-4D97-AF65-F5344CB8AC3E}">
        <p14:creationId xmlns:p14="http://schemas.microsoft.com/office/powerpoint/2010/main" xmlns="" val="319543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A8290F87-D4A7-7C38-EDD5-CA4EC579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3FF3-A35C-714E-9733-5895D9E67D0F}" type="datetimeFigureOut">
              <a:rPr lang="pt-BR"/>
              <a:pPr>
                <a:defRPr/>
              </a:pPr>
              <a:t>05/11/2023</a:t>
            </a:fld>
            <a:endParaRPr lang="pt-B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4391AEA8-AEF1-41E4-CC7A-584A185A7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17019F7E-DC3A-D464-BEB5-7D5DD0C56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F4817-DD65-A54E-A4F9-70284B1095D5}" type="slidenum">
              <a:rPr lang="pt-BR" altLang="x-none"/>
              <a:pPr/>
              <a:t>‹nº›</a:t>
            </a:fld>
            <a:endParaRPr lang="pt-BR" altLang="x-none"/>
          </a:p>
        </p:txBody>
      </p:sp>
    </p:spTree>
    <p:extLst>
      <p:ext uri="{BB962C8B-B14F-4D97-AF65-F5344CB8AC3E}">
        <p14:creationId xmlns:p14="http://schemas.microsoft.com/office/powerpoint/2010/main" xmlns="" val="55616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3" y="1720216"/>
            <a:ext cx="9476186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407" y="1720218"/>
            <a:ext cx="16102012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183" y="9041134"/>
            <a:ext cx="9476186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916712C-A628-C977-00E3-107880C22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3A112-1406-0C47-8100-2B242AFF0968}" type="datetimeFigureOut">
              <a:rPr lang="pt-BR"/>
              <a:pPr>
                <a:defRPr/>
              </a:pPr>
              <a:t>05/11/2023</a:t>
            </a:fld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512B773-0456-4A3F-23F3-DDEA3DC33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66ADB31-64F2-98B4-5A94-8C1C801C4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3F1B7-AF6D-A64C-BE7E-EE3A7452FAFB}" type="slidenum">
              <a:rPr lang="pt-BR" altLang="x-none"/>
              <a:pPr/>
              <a:t>‹nº›</a:t>
            </a:fld>
            <a:endParaRPr lang="pt-BR" altLang="x-none"/>
          </a:p>
        </p:txBody>
      </p:sp>
    </p:spTree>
    <p:extLst>
      <p:ext uri="{BB962C8B-B14F-4D97-AF65-F5344CB8AC3E}">
        <p14:creationId xmlns:p14="http://schemas.microsoft.com/office/powerpoint/2010/main" xmlns="" val="3365261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5708" y="30243780"/>
            <a:ext cx="1728216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5708" y="3860483"/>
            <a:ext cx="1728216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5708" y="33814229"/>
            <a:ext cx="1728216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818A0B82-7FA8-3E29-4D6E-3C16A6E66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1F46D-DE3E-6C4F-9C38-3EF391D73BF8}" type="datetimeFigureOut">
              <a:rPr lang="pt-BR"/>
              <a:pPr>
                <a:defRPr/>
              </a:pPr>
              <a:t>05/11/2023</a:t>
            </a:fld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3651792-7625-D714-9A30-E5B869D95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F9FF2C8-1E23-EB80-F76C-3C56B3DB3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3A132-D86B-7243-833D-4E482FD6EC0A}" type="slidenum">
              <a:rPr lang="pt-BR" altLang="x-none"/>
              <a:pPr/>
              <a:t>‹nº›</a:t>
            </a:fld>
            <a:endParaRPr lang="pt-BR" altLang="x-none"/>
          </a:p>
        </p:txBody>
      </p:sp>
    </p:spTree>
    <p:extLst>
      <p:ext uri="{BB962C8B-B14F-4D97-AF65-F5344CB8AC3E}">
        <p14:creationId xmlns:p14="http://schemas.microsoft.com/office/powerpoint/2010/main" xmlns="" val="405475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E37B7ECE-8F6F-5F6B-DEE3-7A36BBE6483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439863" y="1730375"/>
            <a:ext cx="259238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  <a:endParaRPr lang="pt-BR" altLang="x-non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B3578536-1741-496A-1465-6C1345B1FC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9863" y="10080625"/>
            <a:ext cx="259238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  <a:endParaRPr lang="pt-BR" alt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144767-CF76-5BF5-4FDA-3A9142CE28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B914A3-1C1A-C143-A98E-D06D3B018907}" type="datetimeFigureOut">
              <a:rPr lang="pt-BR"/>
              <a:pPr>
                <a:defRPr/>
              </a:pPr>
              <a:t>05/11/2023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99428E-AA98-1100-CC05-6585599244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628894-82E5-D75A-29AE-82E537348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>
            <a:lvl1pPr algn="r">
              <a:defRPr sz="5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7AB1244-D855-3E4C-ACCA-AB2CA347CD1F}" type="slidenum">
              <a:rPr lang="pt-BR" altLang="x-none"/>
              <a:pPr/>
              <a:t>‹nº›</a:t>
            </a:fld>
            <a:endParaRPr lang="pt-BR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5pPr>
      <a:lvl6pPr marL="2160270" algn="ctr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6pPr>
      <a:lvl7pPr marL="4320540" algn="ctr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7pPr>
      <a:lvl8pPr marL="6480810" algn="ctr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8pPr>
      <a:lvl9pPr marL="8641080" algn="ctr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9pPr>
    </p:titleStyle>
    <p:bodyStyle>
      <a:lvl1pPr marL="1619250" indent="-16192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263" indent="-10795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hyperlink" Target="mailto:nononono@provedor.com.b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6">
            <a:extLst>
              <a:ext uri="{FF2B5EF4-FFF2-40B4-BE49-F238E27FC236}">
                <a16:creationId xmlns:a16="http://schemas.microsoft.com/office/drawing/2014/main" xmlns="" id="{903CC2E5-FCA0-95A2-9852-F0F12C2DF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744790"/>
            <a:ext cx="2880360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x-none" sz="7600" b="1" dirty="0">
                <a:solidFill>
                  <a:srgbClr val="0A6B6B"/>
                </a:solidFill>
              </a:rPr>
              <a:t>A CATAPULTA AINDA É A MELHOR</a:t>
            </a:r>
          </a:p>
        </p:txBody>
      </p:sp>
      <p:sp>
        <p:nvSpPr>
          <p:cNvPr id="2052" name="TextBox 7">
            <a:extLst>
              <a:ext uri="{FF2B5EF4-FFF2-40B4-BE49-F238E27FC236}">
                <a16:creationId xmlns:a16="http://schemas.microsoft.com/office/drawing/2014/main" xmlns="" id="{4B0194A1-8137-0F64-9933-E70B4E5FC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488" y="12531227"/>
            <a:ext cx="5376862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2054" tIns="216027" rIns="432054" bIns="21602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x-none" sz="6800" b="1">
                <a:solidFill>
                  <a:srgbClr val="0A6B6B"/>
                </a:solidFill>
              </a:rPr>
              <a:t>Introdução</a:t>
            </a:r>
          </a:p>
        </p:txBody>
      </p:sp>
      <p:sp>
        <p:nvSpPr>
          <p:cNvPr id="2053" name="TextBox 8">
            <a:extLst>
              <a:ext uri="{FF2B5EF4-FFF2-40B4-BE49-F238E27FC236}">
                <a16:creationId xmlns:a16="http://schemas.microsoft.com/office/drawing/2014/main" xmlns="" id="{DFB45398-43E9-2E59-42E5-821E0EF42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2746790"/>
            <a:ext cx="8723313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2054" tIns="216027" rIns="432054" bIns="21602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x-none" sz="6800" b="1" dirty="0">
                <a:solidFill>
                  <a:srgbClr val="0A6B6B"/>
                </a:solidFill>
              </a:rPr>
              <a:t>Material e Métodos</a:t>
            </a:r>
          </a:p>
        </p:txBody>
      </p:sp>
      <p:sp>
        <p:nvSpPr>
          <p:cNvPr id="2054" name="TextBox 9">
            <a:extLst>
              <a:ext uri="{FF2B5EF4-FFF2-40B4-BE49-F238E27FC236}">
                <a16:creationId xmlns:a16="http://schemas.microsoft.com/office/drawing/2014/main" xmlns="" id="{D7B9D2AF-8616-AD32-FCC8-EB7DC0A6F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7388" y="12504240"/>
            <a:ext cx="1090930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2054" tIns="216027" rIns="432054" bIns="21602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x-none" sz="6800" b="1">
                <a:solidFill>
                  <a:srgbClr val="0A6B6B"/>
                </a:solidFill>
              </a:rPr>
              <a:t>Resultados e Discussão</a:t>
            </a:r>
          </a:p>
        </p:txBody>
      </p:sp>
      <p:sp>
        <p:nvSpPr>
          <p:cNvPr id="2055" name="TextBox 10">
            <a:extLst>
              <a:ext uri="{FF2B5EF4-FFF2-40B4-BE49-F238E27FC236}">
                <a16:creationId xmlns:a16="http://schemas.microsoft.com/office/drawing/2014/main" xmlns="" id="{A43D53FE-B9D7-635F-51E4-6A0F0CAE4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30425" y="28747540"/>
            <a:ext cx="581660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2054" tIns="216027" rIns="432054" bIns="21602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x-none" sz="6800" b="1">
                <a:solidFill>
                  <a:srgbClr val="0A6B6B"/>
                </a:solidFill>
              </a:rPr>
              <a:t>Conclusões</a:t>
            </a:r>
          </a:p>
        </p:txBody>
      </p:sp>
      <p:sp>
        <p:nvSpPr>
          <p:cNvPr id="2056" name="TextBox 11">
            <a:extLst>
              <a:ext uri="{FF2B5EF4-FFF2-40B4-BE49-F238E27FC236}">
                <a16:creationId xmlns:a16="http://schemas.microsoft.com/office/drawing/2014/main" xmlns="" id="{DFD93A54-771A-5F07-9556-5CCB39A1E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7388" y="33027440"/>
            <a:ext cx="7329487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x-none" sz="6800" b="1">
                <a:solidFill>
                  <a:srgbClr val="0A6B6B"/>
                </a:solidFill>
              </a:rPr>
              <a:t>Referências</a:t>
            </a:r>
          </a:p>
        </p:txBody>
      </p:sp>
      <p:sp>
        <p:nvSpPr>
          <p:cNvPr id="2057" name="Retângulo 8">
            <a:extLst>
              <a:ext uri="{FF2B5EF4-FFF2-40B4-BE49-F238E27FC236}">
                <a16:creationId xmlns:a16="http://schemas.microsoft.com/office/drawing/2014/main" xmlns="" id="{E07676BF-53F1-F5F6-6FDC-24571DAA1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4121902"/>
            <a:ext cx="11796713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x-none" sz="3600" dirty="0"/>
              <a:t>	A colonização de Marte refere-se à proposta de instalação de assentamentos humanos permanentes no planeta Marte. Tal proposta é objeto de estudo sério.</a:t>
            </a:r>
          </a:p>
          <a:p>
            <a:pPr algn="just" eaLnBrk="1" hangingPunct="1"/>
            <a:r>
              <a:rPr lang="pt-BR" altLang="x-none" sz="3600" dirty="0"/>
              <a:t>	Da mesma forma que levou os homens à Lua, a Nasa pretende nos levar à Marte. No entanto, ao contrário da missão Apollo, “nós iremos para ficar”, afirmou a agência espacial americana em um documento de 36 páginas que detalha os próximos passos da Jornada para Marte, missão de colonização do planeta.</a:t>
            </a:r>
          </a:p>
        </p:txBody>
      </p:sp>
      <p:sp>
        <p:nvSpPr>
          <p:cNvPr id="2058" name="CaixaDeTexto 9">
            <a:extLst>
              <a:ext uri="{FF2B5EF4-FFF2-40B4-BE49-F238E27FC236}">
                <a16:creationId xmlns:a16="http://schemas.microsoft.com/office/drawing/2014/main" xmlns="" id="{1BFEC25F-E54E-FE2D-CFB9-546E50551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38034415"/>
            <a:ext cx="60960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rIns="9143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x-none" sz="3400" b="1">
                <a:solidFill>
                  <a:srgbClr val="0A6B6B"/>
                </a:solidFill>
              </a:rPr>
              <a:t>LOCAL DESTINADO A OUTRA(S) LOGOMARCA(S)</a:t>
            </a:r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xmlns="" id="{F084B8CA-1B27-C3F3-F1A5-99CFC7ED04EF}"/>
              </a:ext>
            </a:extLst>
          </p:cNvPr>
          <p:cNvCxnSpPr/>
          <p:nvPr/>
        </p:nvCxnSpPr>
        <p:spPr>
          <a:xfrm>
            <a:off x="13473113" y="38605915"/>
            <a:ext cx="1881187" cy="1587"/>
          </a:xfrm>
          <a:prstGeom prst="straightConnector1">
            <a:avLst/>
          </a:prstGeom>
          <a:ln w="73025">
            <a:solidFill>
              <a:srgbClr val="0A6B6B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60" name="Retângulo 21">
            <a:extLst>
              <a:ext uri="{FF2B5EF4-FFF2-40B4-BE49-F238E27FC236}">
                <a16:creationId xmlns:a16="http://schemas.microsoft.com/office/drawing/2014/main" xmlns="" id="{D5769606-1BF6-A67D-CA39-D995C430C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2513" y="14121902"/>
            <a:ext cx="1179671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x-none" sz="3600"/>
              <a:t>	Segundo Musk, se tudo correr como o previsto, as primeiras viagens a Marte poderiam ser feitas por volta de 2023.</a:t>
            </a:r>
          </a:p>
          <a:p>
            <a:pPr algn="just" eaLnBrk="1" hangingPunct="1"/>
            <a:r>
              <a:rPr lang="pt-BR" altLang="x-none" sz="3600"/>
              <a:t>	Alguns especialistas, contudo, consideraram que o informe, que não inclui orçamento nem cronograma, é fraco em detalhes importantes.</a:t>
            </a:r>
          </a:p>
        </p:txBody>
      </p:sp>
      <p:sp>
        <p:nvSpPr>
          <p:cNvPr id="2061" name="Retângulo 23">
            <a:extLst>
              <a:ext uri="{FF2B5EF4-FFF2-40B4-BE49-F238E27FC236}">
                <a16:creationId xmlns:a16="http://schemas.microsoft.com/office/drawing/2014/main" xmlns="" id="{33347A98-7F4B-B5EF-5520-14B4FB7EF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675" y="24175540"/>
            <a:ext cx="11798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x-none" sz="3600" dirty="0"/>
              <a:t>Foram testados 4 métodos de lançamento humano.</a:t>
            </a:r>
          </a:p>
        </p:txBody>
      </p:sp>
      <p:sp>
        <p:nvSpPr>
          <p:cNvPr id="2062" name="Retângulo 24">
            <a:extLst>
              <a:ext uri="{FF2B5EF4-FFF2-40B4-BE49-F238E27FC236}">
                <a16:creationId xmlns:a16="http://schemas.microsoft.com/office/drawing/2014/main" xmlns="" id="{EEF36AF8-904A-A255-24DA-374E60B0D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3300" y="30747790"/>
            <a:ext cx="117967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x-none" sz="3600"/>
              <a:t>	O método que até o momento apresentou as melhores possibilidades de sucesso foi a catapulta.</a:t>
            </a:r>
          </a:p>
        </p:txBody>
      </p:sp>
      <p:sp>
        <p:nvSpPr>
          <p:cNvPr id="2063" name="Retângulo 25">
            <a:extLst>
              <a:ext uri="{FF2B5EF4-FFF2-40B4-BE49-F238E27FC236}">
                <a16:creationId xmlns:a16="http://schemas.microsoft.com/office/drawing/2014/main" xmlns="" id="{69D9612A-578E-9123-1062-9122CC889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2513" y="34691140"/>
            <a:ext cx="11796712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endParaRPr lang="pt-BR" altLang="x-none" sz="3600"/>
          </a:p>
          <a:p>
            <a:pPr algn="just" eaLnBrk="1" hangingPunct="1"/>
            <a:r>
              <a:rPr lang="pt-BR" altLang="x-none" sz="3600"/>
              <a:t>HAWKING, S. Humanidade só tem mais 100 anos de vida na Terra. </a:t>
            </a:r>
            <a:r>
              <a:rPr lang="pt-BR" altLang="x-none" sz="3600" b="1"/>
              <a:t>Spacial Interplanetary Journal, </a:t>
            </a:r>
            <a:r>
              <a:rPr lang="pt-BR" altLang="x-none" sz="3600"/>
              <a:t>v. 103, p.45-97. 2035. </a:t>
            </a:r>
          </a:p>
        </p:txBody>
      </p:sp>
      <p:sp>
        <p:nvSpPr>
          <p:cNvPr id="2065" name="TextBox 6">
            <a:extLst>
              <a:ext uri="{FF2B5EF4-FFF2-40B4-BE49-F238E27FC236}">
                <a16:creationId xmlns:a16="http://schemas.microsoft.com/office/drawing/2014/main" xmlns="" id="{0A8932A6-BCCF-DEF3-5399-B03774B5F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300" y="8244977"/>
            <a:ext cx="25631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x-none" sz="5200" b="1" dirty="0"/>
              <a:t>Olavo BILAC¹; </a:t>
            </a:r>
            <a:r>
              <a:rPr lang="pt-BR" altLang="x-none" sz="5200" b="1" u="sng" dirty="0"/>
              <a:t>Rui BARBOSA</a:t>
            </a:r>
            <a:r>
              <a:rPr lang="pt-BR" altLang="x-none" sz="5400" b="1" dirty="0"/>
              <a:t>¹</a:t>
            </a:r>
            <a:r>
              <a:rPr lang="pt-BR" altLang="x-none" sz="5400" baseline="30000" dirty="0"/>
              <a:t> </a:t>
            </a:r>
            <a:r>
              <a:rPr lang="pt-BR" altLang="x-none" sz="5200" b="1" dirty="0"/>
              <a:t>*; Jorge AMADO¹; Cecília MEIRELES¹; Érico VERÍSSIMO</a:t>
            </a:r>
            <a:r>
              <a:rPr lang="pt-BR" altLang="x-none" sz="4800" b="1" dirty="0"/>
              <a:t>²</a:t>
            </a:r>
            <a:endParaRPr lang="pt-BR" altLang="x-none" sz="5200" b="1" dirty="0"/>
          </a:p>
          <a:p>
            <a:pPr eaLnBrk="1" hangingPunct="1"/>
            <a:r>
              <a:rPr lang="pt-BR" altLang="x-none" sz="3500" b="1" baseline="30000" dirty="0"/>
              <a:t>1</a:t>
            </a:r>
            <a:r>
              <a:rPr lang="pt-BR" altLang="x-none" sz="3500" dirty="0"/>
              <a:t>Estudante, 19º período do Curso de Engenharia aeroespacial - bolsista PIBITI CNPq.</a:t>
            </a:r>
          </a:p>
          <a:p>
            <a:pPr eaLnBrk="1" hangingPunct="1"/>
            <a:r>
              <a:rPr lang="pt-BR" altLang="x-none" sz="3500" b="1" baseline="30000" dirty="0"/>
              <a:t>2</a:t>
            </a:r>
            <a:r>
              <a:rPr lang="pt-BR" altLang="x-none" sz="3500" baseline="30000" dirty="0"/>
              <a:t> </a:t>
            </a:r>
            <a:r>
              <a:rPr lang="pt-BR" altLang="x-none" sz="3500" dirty="0"/>
              <a:t>Professor, Instituto Federal do Triângulo Mineiro, IFTM, Uberaba, Minas Gerais, Brasil. Doutor em maluquices. </a:t>
            </a:r>
          </a:p>
          <a:p>
            <a:pPr eaLnBrk="1" hangingPunct="1"/>
            <a:r>
              <a:rPr lang="pt-BR" altLang="x-none" sz="3200" b="1" dirty="0"/>
              <a:t>*</a:t>
            </a:r>
            <a:r>
              <a:rPr lang="pt-BR" altLang="x-none" sz="3200" dirty="0"/>
              <a:t> Autor Correspondente: E-mail: </a:t>
            </a:r>
            <a:r>
              <a:rPr lang="pt-BR" altLang="x-none" sz="3200" dirty="0">
                <a:hlinkClick r:id="rId2"/>
              </a:rPr>
              <a:t>nononono@provedor.com.br</a:t>
            </a:r>
            <a:r>
              <a:rPr lang="pt-BR" altLang="x-none" sz="3200" dirty="0"/>
              <a:t> </a:t>
            </a:r>
            <a:endParaRPr lang="pt-BR" altLang="x-none" sz="3500" dirty="0">
              <a:solidFill>
                <a:srgbClr val="FF0000"/>
              </a:solidFill>
              <a:latin typeface="Arial Black" panose="020B0604020202020204" pitchFamily="34" charset="0"/>
            </a:endParaRPr>
          </a:p>
        </p:txBody>
      </p:sp>
      <p:pic>
        <p:nvPicPr>
          <p:cNvPr id="2066" name="Picture 19" descr="Resultado de imagem para estilingue">
            <a:extLst>
              <a:ext uri="{FF2B5EF4-FFF2-40B4-BE49-F238E27FC236}">
                <a16:creationId xmlns:a16="http://schemas.microsoft.com/office/drawing/2014/main" xmlns="" id="{47559D26-0FBA-CCAA-8571-D2E6D9524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0238" y="25104227"/>
            <a:ext cx="5143500" cy="494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AutoShape 23" descr="Resultado de imagem para catapulta medieval">
            <a:extLst>
              <a:ext uri="{FF2B5EF4-FFF2-40B4-BE49-F238E27FC236}">
                <a16:creationId xmlns:a16="http://schemas.microsoft.com/office/drawing/2014/main" xmlns="" id="{0CB901D3-8E55-FD94-C0B4-E8F9B49D64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pic>
        <p:nvPicPr>
          <p:cNvPr id="2068" name="Imagem 22">
            <a:extLst>
              <a:ext uri="{FF2B5EF4-FFF2-40B4-BE49-F238E27FC236}">
                <a16:creationId xmlns:a16="http://schemas.microsoft.com/office/drawing/2014/main" xmlns="" id="{3452E17A-7DFB-AC6E-C705-94FA2B98F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72363" y="24961352"/>
            <a:ext cx="564356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9" name="TextBox 7">
            <a:extLst>
              <a:ext uri="{FF2B5EF4-FFF2-40B4-BE49-F238E27FC236}">
                <a16:creationId xmlns:a16="http://schemas.microsoft.com/office/drawing/2014/main" xmlns="" id="{680994BC-199F-18F6-686F-367C59792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349" y="19460665"/>
            <a:ext cx="4846391" cy="1482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2054" tIns="216027" rIns="432054" bIns="21602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x-none" sz="6800" b="1" dirty="0">
                <a:solidFill>
                  <a:srgbClr val="0A6B6B"/>
                </a:solidFill>
              </a:rPr>
              <a:t>Objetivos</a:t>
            </a:r>
          </a:p>
        </p:txBody>
      </p:sp>
      <p:sp>
        <p:nvSpPr>
          <p:cNvPr id="2070" name="CaixaDeTexto 24">
            <a:extLst>
              <a:ext uri="{FF2B5EF4-FFF2-40B4-BE49-F238E27FC236}">
                <a16:creationId xmlns:a16="http://schemas.microsoft.com/office/drawing/2014/main" xmlns="" id="{B32A8DB8-BA2D-8E49-1328-69FD93A3E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613" y="21318040"/>
            <a:ext cx="117871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x-none" sz="3600"/>
              <a:t>	O objetivo deste estudo foi  avaliar os métodos de lançamento humano na órbita de Marte.</a:t>
            </a:r>
          </a:p>
        </p:txBody>
      </p:sp>
      <p:pic>
        <p:nvPicPr>
          <p:cNvPr id="2071" name="Imagem 25" descr="IlustraÃ§Ã£o - ColonizaÃ§Ã£o de Marte">
            <a:extLst>
              <a:ext uri="{FF2B5EF4-FFF2-40B4-BE49-F238E27FC236}">
                <a16:creationId xmlns:a16="http://schemas.microsoft.com/office/drawing/2014/main" xmlns="" id="{A89272C1-6368-A9D3-D0ED-F82BAD101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29550" y="30533477"/>
            <a:ext cx="52863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Imagem 28">
            <a:extLst>
              <a:ext uri="{FF2B5EF4-FFF2-40B4-BE49-F238E27FC236}">
                <a16:creationId xmlns:a16="http://schemas.microsoft.com/office/drawing/2014/main" xmlns="" id="{F04E572D-DE1B-A0A3-B2A7-245CC1060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7363" y="30676352"/>
            <a:ext cx="4786312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4" name="CaixaDeTexto 29">
            <a:extLst>
              <a:ext uri="{FF2B5EF4-FFF2-40B4-BE49-F238E27FC236}">
                <a16:creationId xmlns:a16="http://schemas.microsoft.com/office/drawing/2014/main" xmlns="" id="{3168F492-E189-DA4D-553A-D08450860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0238" y="29819102"/>
            <a:ext cx="3786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x-none" sz="3600"/>
              <a:t>a) Estilingue</a:t>
            </a:r>
          </a:p>
        </p:txBody>
      </p:sp>
      <p:sp>
        <p:nvSpPr>
          <p:cNvPr id="2075" name="CaixaDeTexto 30">
            <a:extLst>
              <a:ext uri="{FF2B5EF4-FFF2-40B4-BE49-F238E27FC236}">
                <a16:creationId xmlns:a16="http://schemas.microsoft.com/office/drawing/2014/main" xmlns="" id="{47A3A8F5-A182-8444-6A23-E6C0AB8E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6675" y="29676227"/>
            <a:ext cx="3786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x-none" sz="3600"/>
              <a:t>b) Catapulta</a:t>
            </a:r>
          </a:p>
        </p:txBody>
      </p:sp>
      <p:sp>
        <p:nvSpPr>
          <p:cNvPr id="2076" name="CaixaDeTexto 31">
            <a:extLst>
              <a:ext uri="{FF2B5EF4-FFF2-40B4-BE49-F238E27FC236}">
                <a16:creationId xmlns:a16="http://schemas.microsoft.com/office/drawing/2014/main" xmlns="" id="{AB95A165-99CD-B465-055E-8001C2C30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1738" y="35605540"/>
            <a:ext cx="37861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x-none" sz="3600"/>
              <a:t>c) Foguete</a:t>
            </a:r>
          </a:p>
        </p:txBody>
      </p:sp>
      <p:sp>
        <p:nvSpPr>
          <p:cNvPr id="2077" name="CaixaDeTexto 32">
            <a:extLst>
              <a:ext uri="{FF2B5EF4-FFF2-40B4-BE49-F238E27FC236}">
                <a16:creationId xmlns:a16="http://schemas.microsoft.com/office/drawing/2014/main" xmlns="" id="{EF907988-3F87-92C9-CD2F-55DBD18C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6675" y="35462665"/>
            <a:ext cx="5286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x-none" sz="3600" dirty="0" err="1"/>
              <a:t>d</a:t>
            </a:r>
            <a:r>
              <a:rPr lang="pt-BR" altLang="x-none" sz="3600" dirty="0"/>
              <a:t>) Sonda intergaláctica</a:t>
            </a:r>
          </a:p>
        </p:txBody>
      </p:sp>
      <p:pic>
        <p:nvPicPr>
          <p:cNvPr id="2078" name="Imagem 33" descr="Imagem relacionada">
            <a:extLst>
              <a:ext uri="{FF2B5EF4-FFF2-40B4-BE49-F238E27FC236}">
                <a16:creationId xmlns:a16="http://schemas.microsoft.com/office/drawing/2014/main" xmlns="" id="{7DD5DF7C-D8AC-AC1E-0570-00B19EC68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87613" y="21960977"/>
            <a:ext cx="5759450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9" name="Imagem 34" descr="Resultado de imagem para acidentes com catapulta">
            <a:extLst>
              <a:ext uri="{FF2B5EF4-FFF2-40B4-BE49-F238E27FC236}">
                <a16:creationId xmlns:a16="http://schemas.microsoft.com/office/drawing/2014/main" xmlns="" id="{4847C9E9-0467-F13C-FE94-B70A0A875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74175" y="17960477"/>
            <a:ext cx="438150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0" name="Picture 27" descr="Resultado de imagem para acidentes com catapulta humor">
            <a:extLst>
              <a:ext uri="{FF2B5EF4-FFF2-40B4-BE49-F238E27FC236}">
                <a16:creationId xmlns:a16="http://schemas.microsoft.com/office/drawing/2014/main" xmlns="" id="{66D4AEAA-378B-434A-3FCF-CCD72E543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45550" y="21818102"/>
            <a:ext cx="4857750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1" name="Imagem 36" descr="Imagem relacionada">
            <a:extLst>
              <a:ext uri="{FF2B5EF4-FFF2-40B4-BE49-F238E27FC236}">
                <a16:creationId xmlns:a16="http://schemas.microsoft.com/office/drawing/2014/main" xmlns="" id="{9543E956-DC22-3CBC-74B7-EC757CD2F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73300" y="17746165"/>
            <a:ext cx="57594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2" name="CaixaDeTexto 37">
            <a:extLst>
              <a:ext uri="{FF2B5EF4-FFF2-40B4-BE49-F238E27FC236}">
                <a16:creationId xmlns:a16="http://schemas.microsoft.com/office/drawing/2014/main" xmlns="" id="{0D7772C9-C0F0-884B-05BC-70A0BD1E7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01863" y="25747165"/>
            <a:ext cx="114300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x-none" sz="3600"/>
              <a:t>	Nossos estudos mostram que o estilingue pode machucar o dedo, o foguete pode explodir e a sonda intergaláctica não passa de um delírio.</a:t>
            </a:r>
          </a:p>
          <a:p>
            <a:pPr algn="just" eaLnBrk="1" hangingPunct="1"/>
            <a:r>
              <a:rPr lang="pt-BR" altLang="x-none" sz="3600"/>
              <a:t>	A catapulta foi eficiente em lançar  uma determinada classe de humanos.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F43D8DD-7218-6A38-4F6C-40682E9949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8" y="42196987"/>
            <a:ext cx="28792800" cy="102740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A11C19E-F773-A175-F7C9-5691D7370F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72308"/>
            <a:ext cx="28792800" cy="10274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70E9A88-EF8F-5856-DE33-C7413843CEC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70069" y="1681581"/>
            <a:ext cx="8632711" cy="45028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E554829-AC17-EFD1-10B4-C161510517D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985976" y="2428783"/>
            <a:ext cx="12013207" cy="27210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128</Words>
  <Application>Microsoft Macintosh PowerPoint</Application>
  <PresentationFormat>Personalizar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Rauy Cardoso</dc:creator>
  <cp:lastModifiedBy>IFTM</cp:lastModifiedBy>
  <cp:revision>70</cp:revision>
  <dcterms:created xsi:type="dcterms:W3CDTF">2012-08-09T11:25:43Z</dcterms:created>
  <dcterms:modified xsi:type="dcterms:W3CDTF">2023-11-05T21:11:00Z</dcterms:modified>
</cp:coreProperties>
</file>